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Figtree"/>
      <p:regular r:id="rId16"/>
      <p:bold r:id="rId17"/>
      <p:italic r:id="rId18"/>
      <p:boldItalic r:id="rId19"/>
    </p:embeddedFont>
    <p:embeddedFont>
      <p:font typeface="Figtree Medium"/>
      <p:regular r:id="rId20"/>
      <p:bold r:id="rId21"/>
      <p:italic r:id="rId22"/>
      <p:boldItalic r:id="rId23"/>
    </p:embeddedFont>
    <p:embeddedFont>
      <p:font typeface="Open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8" roundtripDataSignature="AMtx7mjMAoaoW+W2gClIsUsJb2RWPnQM9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gtreeMedium-regular.fntdata"/><Relationship Id="rId22" Type="http://schemas.openxmlformats.org/officeDocument/2006/relationships/font" Target="fonts/FigtreeMedium-italic.fntdata"/><Relationship Id="rId21" Type="http://schemas.openxmlformats.org/officeDocument/2006/relationships/font" Target="fonts/FigtreeMedium-bold.fntdata"/><Relationship Id="rId24" Type="http://schemas.openxmlformats.org/officeDocument/2006/relationships/font" Target="fonts/OpenSans-regular.fntdata"/><Relationship Id="rId23" Type="http://schemas.openxmlformats.org/officeDocument/2006/relationships/font" Target="fonts/Figtree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italic.fntdata"/><Relationship Id="rId25" Type="http://schemas.openxmlformats.org/officeDocument/2006/relationships/font" Target="fonts/OpenSans-bold.fntdata"/><Relationship Id="rId28" Type="http://customschemas.google.com/relationships/presentationmetadata" Target="metadata"/><Relationship Id="rId27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Figtree-bold.fntdata"/><Relationship Id="rId16" Type="http://schemas.openxmlformats.org/officeDocument/2006/relationships/font" Target="fonts/Figtree-regular.fntdata"/><Relationship Id="rId19" Type="http://schemas.openxmlformats.org/officeDocument/2006/relationships/font" Target="fonts/Figtree-boldItalic.fntdata"/><Relationship Id="rId18" Type="http://schemas.openxmlformats.org/officeDocument/2006/relationships/font" Target="fonts/Figtree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7dcbb9c444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37dcbb9c444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dcbb9c44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37dcbb9c44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dcbb9c44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37dcbb9c44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7dcbb9c444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37dcbb9c444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7dcbb9c444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37dcbb9c444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7dcbb9c444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37dcbb9c444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7dcbb9c444_0_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37dcbb9c444_0_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7dcbb9c444_0_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37dcbb9c444_0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7dcbb9c444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37dcbb9c444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7dcbb9c444_0_74"/>
          <p:cNvSpPr txBox="1"/>
          <p:nvPr>
            <p:ph type="title"/>
          </p:nvPr>
        </p:nvSpPr>
        <p:spPr>
          <a:xfrm>
            <a:off x="623400" y="890050"/>
            <a:ext cx="170412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/>
            </a:lvl9pPr>
          </a:lstStyle>
          <a:p/>
        </p:txBody>
      </p:sp>
      <p:sp>
        <p:nvSpPr>
          <p:cNvPr id="86" name="Google Shape;86;g37dcbb9c444_0_74"/>
          <p:cNvSpPr txBox="1"/>
          <p:nvPr>
            <p:ph idx="1" type="body"/>
          </p:nvPr>
        </p:nvSpPr>
        <p:spPr>
          <a:xfrm>
            <a:off x="623400" y="2304950"/>
            <a:ext cx="170412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rm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064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2pPr>
            <a:lvl3pPr indent="-4064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3pPr>
            <a:lvl4pPr indent="-4064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4pPr>
            <a:lvl5pPr indent="-4064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5pPr>
            <a:lvl6pPr indent="-4064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6pPr>
            <a:lvl7pPr indent="-4064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/>
            </a:lvl7pPr>
            <a:lvl8pPr indent="-4064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/>
            </a:lvl8pPr>
            <a:lvl9pPr indent="-4064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/>
            </a:lvl9pPr>
          </a:lstStyle>
          <a:p/>
        </p:txBody>
      </p:sp>
      <p:sp>
        <p:nvSpPr>
          <p:cNvPr id="87" name="Google Shape;87;g37dcbb9c444_0_74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bg>
      <p:bgPr>
        <a:solidFill>
          <a:srgbClr val="FFFFFF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dcbb9c444_0_440"/>
          <p:cNvSpPr txBox="1"/>
          <p:nvPr>
            <p:ph idx="12" type="sldNum"/>
          </p:nvPr>
        </p:nvSpPr>
        <p:spPr>
          <a:xfrm>
            <a:off x="16944916" y="9326434"/>
            <a:ext cx="109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6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9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0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20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0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2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10.png"/><Relationship Id="rId7" Type="http://schemas.openxmlformats.org/officeDocument/2006/relationships/image" Target="../media/image2.png"/><Relationship Id="rId8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1584" l="-1943447" r="-23081924" t="-3432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2676050" y="3672775"/>
            <a:ext cx="12343500" cy="21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Informe Avance/Final</a:t>
            </a:r>
            <a:endParaRPr sz="40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4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“</a:t>
            </a:r>
            <a:r>
              <a:rPr b="1" lang="es-ES" sz="4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Viviendas”</a:t>
            </a: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 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 </a:t>
            </a:r>
            <a:endParaRPr sz="1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4721375" y="6227925"/>
            <a:ext cx="8522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Duoc UC Sede San Bernardo </a:t>
            </a:r>
            <a:endParaRPr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Escuela de Informática y Telecomunicaciones</a:t>
            </a:r>
            <a:endParaRPr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Carrera: Ingeniería en Informática</a:t>
            </a:r>
            <a:endParaRPr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Año: 2025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137650" y="6654300"/>
            <a:ext cx="47904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Docente</a:t>
            </a:r>
            <a:endParaRPr b="1"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Fabian Alcantara Guajardo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 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Equipo alumnos</a:t>
            </a:r>
            <a:endParaRPr b="1"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Jaime Aravena Arcila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Rodrigo Faúndez Vidal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Sebastian Rebolledo </a:t>
            </a:r>
            <a:endParaRPr sz="28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Yaritza Toro Fuentes</a:t>
            </a:r>
            <a:endParaRPr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8472" y="890975"/>
            <a:ext cx="8522158" cy="190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1"/>
          <p:cNvCxnSpPr/>
          <p:nvPr/>
        </p:nvCxnSpPr>
        <p:spPr>
          <a:xfrm>
            <a:off x="2869550" y="5864375"/>
            <a:ext cx="11956500" cy="2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7dcbb9c444_0_318"/>
          <p:cNvSpPr txBox="1"/>
          <p:nvPr/>
        </p:nvSpPr>
        <p:spPr>
          <a:xfrm>
            <a:off x="10812000" y="3266300"/>
            <a:ext cx="68805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700">
                <a:highlight>
                  <a:srgbClr val="FFE599"/>
                </a:highlight>
                <a:latin typeface="Figtree Medium"/>
                <a:ea typeface="Figtree Medium"/>
                <a:cs typeface="Figtree Medium"/>
                <a:sym typeface="Figtree Medium"/>
              </a:rPr>
              <a:t>Gracias</a:t>
            </a:r>
            <a:r>
              <a:rPr lang="es-ES" sz="3700">
                <a:latin typeface="Figtree Medium"/>
                <a:ea typeface="Figtree Medium"/>
                <a:cs typeface="Figtree Medium"/>
                <a:sym typeface="Figtree Medium"/>
              </a:rPr>
              <a:t> por su tiempo y atención. Si hay una pregunta no dude en hacerla</a:t>
            </a:r>
            <a:endParaRPr sz="37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268" name="Google Shape;268;g37dcbb9c444_0_318"/>
          <p:cNvSpPr txBox="1"/>
          <p:nvPr/>
        </p:nvSpPr>
        <p:spPr>
          <a:xfrm>
            <a:off x="10698775" y="1513700"/>
            <a:ext cx="82086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Cierre</a:t>
            </a:r>
            <a:endParaRPr b="1" sz="5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69" name="Google Shape;269;g37dcbb9c444_0_318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270" name="Google Shape;270;g37dcbb9c444_0_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7598" y="160950"/>
            <a:ext cx="2293290" cy="51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37dcbb9c444_0_3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2"/>
            <a:ext cx="10286999" cy="1028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7dcbb9c444_0_13"/>
          <p:cNvSpPr txBox="1"/>
          <p:nvPr/>
        </p:nvSpPr>
        <p:spPr>
          <a:xfrm>
            <a:off x="6491700" y="428875"/>
            <a:ext cx="58704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sz="1600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05" name="Google Shape;105;g37dcbb9c444_0_13"/>
          <p:cNvSpPr/>
          <p:nvPr/>
        </p:nvSpPr>
        <p:spPr>
          <a:xfrm>
            <a:off x="6239346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106" name="Google Shape;106;g37dcbb9c444_0_13" title="equipo-de-emprendedores-adultos-que-utilizan-una-tableta-digital-futurista-en-la-oficina.jpg"/>
          <p:cNvPicPr preferRelativeResize="0"/>
          <p:nvPr/>
        </p:nvPicPr>
        <p:blipFill rotWithShape="1">
          <a:blip r:embed="rId3">
            <a:alphaModFix/>
          </a:blip>
          <a:srcRect b="845" l="0" r="0" t="845"/>
          <a:stretch/>
        </p:blipFill>
        <p:spPr>
          <a:xfrm>
            <a:off x="0" y="0"/>
            <a:ext cx="5870400" cy="10287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pic>
      <p:sp>
        <p:nvSpPr>
          <p:cNvPr id="107" name="Google Shape;107;g37dcbb9c444_0_13"/>
          <p:cNvSpPr txBox="1"/>
          <p:nvPr/>
        </p:nvSpPr>
        <p:spPr>
          <a:xfrm>
            <a:off x="6407949" y="3398800"/>
            <a:ext cx="58704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Necesidad de una solución digital para viviendas sociales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08" name="Google Shape;108;g37dcbb9c444_0_13"/>
          <p:cNvSpPr txBox="1"/>
          <p:nvPr/>
        </p:nvSpPr>
        <p:spPr>
          <a:xfrm>
            <a:off x="6407946" y="1136700"/>
            <a:ext cx="7168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4800">
                <a:solidFill>
                  <a:srgbClr val="001D54"/>
                </a:solidFill>
                <a:latin typeface="Figtree"/>
                <a:ea typeface="Figtree"/>
                <a:cs typeface="Figtree"/>
                <a:sym typeface="Figtree"/>
              </a:rPr>
              <a:t>Problema o Necesidad </a:t>
            </a:r>
            <a:r>
              <a:rPr b="1" lang="es-ES" sz="4800">
                <a:solidFill>
                  <a:srgbClr val="001D54"/>
                </a:solidFill>
                <a:highlight>
                  <a:srgbClr val="F1C232"/>
                </a:highlight>
                <a:latin typeface="Figtree"/>
                <a:ea typeface="Figtree"/>
                <a:cs typeface="Figtree"/>
                <a:sym typeface="Figtree"/>
              </a:rPr>
              <a:t>detectada</a:t>
            </a:r>
            <a:endParaRPr b="1" sz="5200">
              <a:solidFill>
                <a:schemeClr val="dk1"/>
              </a:solidFill>
              <a:highlight>
                <a:srgbClr val="F1C232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09" name="Google Shape;109;g37dcbb9c444_0_13"/>
          <p:cNvSpPr txBox="1"/>
          <p:nvPr/>
        </p:nvSpPr>
        <p:spPr>
          <a:xfrm>
            <a:off x="6263404" y="6236900"/>
            <a:ext cx="114561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7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Gestión manual y dispersa </a:t>
            </a:r>
            <a:r>
              <a:rPr lang="es-ES" sz="2700">
                <a:solidFill>
                  <a:srgbClr val="F1C232"/>
                </a:solidFill>
                <a:latin typeface="Figtree"/>
                <a:ea typeface="Figtree"/>
                <a:cs typeface="Figtree"/>
                <a:sym typeface="Figtree"/>
              </a:rPr>
              <a:t>→ </a:t>
            </a:r>
            <a:r>
              <a:rPr lang="es-ES" sz="27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demoras, pérdida de información y poca transparencia.</a:t>
            </a:r>
            <a:endParaRPr sz="27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7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27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Se necesita una plataforma digital centralizada para mejorar coordinación y trazabilidad</a:t>
            </a:r>
            <a:endParaRPr sz="20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cxnSp>
        <p:nvCxnSpPr>
          <p:cNvPr id="110" name="Google Shape;110;g37dcbb9c444_0_13"/>
          <p:cNvCxnSpPr/>
          <p:nvPr/>
        </p:nvCxnSpPr>
        <p:spPr>
          <a:xfrm>
            <a:off x="6491696" y="5991650"/>
            <a:ext cx="87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g37dcbb9c444_0_13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rgbClr val="B7B7B7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rgbClr val="B7B7B7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2" name="Google Shape;112;g37dcbb9c444_0_13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113" name="Google Shape;113;g37dcbb9c444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7598" y="160950"/>
            <a:ext cx="2293290" cy="51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37dcbb9c444_0_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99475" y="2059372"/>
            <a:ext cx="3538800" cy="3538800"/>
          </a:xfrm>
          <a:prstGeom prst="teardrop">
            <a:avLst>
              <a:gd fmla="val 10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7dcbb9c444_0_80"/>
          <p:cNvSpPr/>
          <p:nvPr/>
        </p:nvSpPr>
        <p:spPr>
          <a:xfrm>
            <a:off x="573950" y="5446350"/>
            <a:ext cx="4102800" cy="4174200"/>
          </a:xfrm>
          <a:prstGeom prst="roundRect">
            <a:avLst>
              <a:gd fmla="val 8599" name="adj"/>
            </a:avLst>
          </a:prstGeom>
          <a:solidFill>
            <a:srgbClr val="DBF3A8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0" name="Google Shape;120;g37dcbb9c444_0_80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rgbClr val="B7B7B7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rgbClr val="B7B7B7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1" name="Google Shape;121;g37dcbb9c444_0_80"/>
          <p:cNvSpPr txBox="1"/>
          <p:nvPr/>
        </p:nvSpPr>
        <p:spPr>
          <a:xfrm>
            <a:off x="737400" y="428900"/>
            <a:ext cx="5870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sz="1700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22" name="Google Shape;122;g37dcbb9c444_0_80"/>
          <p:cNvSpPr/>
          <p:nvPr/>
        </p:nvSpPr>
        <p:spPr>
          <a:xfrm>
            <a:off x="3878850" y="5598754"/>
            <a:ext cx="654600" cy="654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3" name="Google Shape;123;g37dcbb9c444_0_80"/>
          <p:cNvSpPr/>
          <p:nvPr/>
        </p:nvSpPr>
        <p:spPr>
          <a:xfrm>
            <a:off x="373050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4" name="Google Shape;124;g37dcbb9c444_0_80"/>
          <p:cNvSpPr txBox="1"/>
          <p:nvPr/>
        </p:nvSpPr>
        <p:spPr>
          <a:xfrm>
            <a:off x="629450" y="3396825"/>
            <a:ext cx="12759300" cy="15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Una solución digital para mejorar recepción y postventa de viviendas sociales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25" name="Google Shape;125;g37dcbb9c444_0_80"/>
          <p:cNvSpPr txBox="1"/>
          <p:nvPr/>
        </p:nvSpPr>
        <p:spPr>
          <a:xfrm>
            <a:off x="541650" y="1136700"/>
            <a:ext cx="82086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Propuesta</a:t>
            </a:r>
            <a:endParaRPr b="1" sz="5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6" name="Google Shape;126;g37dcbb9c444_0_80"/>
          <p:cNvSpPr txBox="1"/>
          <p:nvPr/>
        </p:nvSpPr>
        <p:spPr>
          <a:xfrm>
            <a:off x="727250" y="7284400"/>
            <a:ext cx="37962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-ES" sz="2100">
                <a:latin typeface="Open Sans"/>
                <a:ea typeface="Open Sans"/>
                <a:cs typeface="Open Sans"/>
                <a:sym typeface="Open Sans"/>
              </a:rPr>
              <a:t>Plataforma Web Centralizada</a:t>
            </a:r>
            <a:endParaRPr sz="24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7" name="Google Shape;127;g37dcbb9c444_0_80"/>
          <p:cNvSpPr txBox="1"/>
          <p:nvPr/>
        </p:nvSpPr>
        <p:spPr>
          <a:xfrm>
            <a:off x="727250" y="8045500"/>
            <a:ext cx="37962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s-ES" sz="2000">
                <a:latin typeface="Figtree"/>
                <a:ea typeface="Figtree"/>
                <a:cs typeface="Figtree"/>
                <a:sym typeface="Figtree"/>
              </a:rPr>
              <a:t>Desarrollar una herramienta única para gestionar recepción y postventa de viviendas en un solo lugar.</a:t>
            </a:r>
            <a:endParaRPr sz="22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8" name="Google Shape;128;g37dcbb9c444_0_80"/>
          <p:cNvSpPr/>
          <p:nvPr/>
        </p:nvSpPr>
        <p:spPr>
          <a:xfrm>
            <a:off x="4957705" y="5446350"/>
            <a:ext cx="4102800" cy="4174200"/>
          </a:xfrm>
          <a:prstGeom prst="roundRect">
            <a:avLst>
              <a:gd fmla="val 8599" name="adj"/>
            </a:avLst>
          </a:prstGeom>
          <a:solidFill>
            <a:srgbClr val="76A5AF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29" name="Google Shape;129;g37dcbb9c444_0_80"/>
          <p:cNvSpPr/>
          <p:nvPr/>
        </p:nvSpPr>
        <p:spPr>
          <a:xfrm>
            <a:off x="8262605" y="5598754"/>
            <a:ext cx="654600" cy="654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0" name="Google Shape;130;g37dcbb9c444_0_80"/>
          <p:cNvSpPr txBox="1"/>
          <p:nvPr/>
        </p:nvSpPr>
        <p:spPr>
          <a:xfrm>
            <a:off x="5111005" y="7284400"/>
            <a:ext cx="37962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-ES" sz="2100">
                <a:latin typeface="Open Sans"/>
                <a:ea typeface="Open Sans"/>
                <a:cs typeface="Open Sans"/>
                <a:sym typeface="Open Sans"/>
              </a:rPr>
              <a:t>Registro de Observaciones</a:t>
            </a:r>
            <a:endParaRPr sz="24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1" name="Google Shape;131;g37dcbb9c444_0_80"/>
          <p:cNvSpPr txBox="1"/>
          <p:nvPr/>
        </p:nvSpPr>
        <p:spPr>
          <a:xfrm>
            <a:off x="5111005" y="8045500"/>
            <a:ext cx="37962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s-ES" sz="2000">
                <a:latin typeface="Figtree"/>
                <a:ea typeface="Figtree"/>
                <a:cs typeface="Figtree"/>
                <a:sym typeface="Figtree"/>
              </a:rPr>
              <a:t>Permitir ingresar incidencias de viviendas con evidencias</a:t>
            </a:r>
            <a:endParaRPr sz="22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2" name="Google Shape;132;g37dcbb9c444_0_80"/>
          <p:cNvSpPr/>
          <p:nvPr/>
        </p:nvSpPr>
        <p:spPr>
          <a:xfrm>
            <a:off x="13725309" y="5446350"/>
            <a:ext cx="4102800" cy="4174200"/>
          </a:xfrm>
          <a:prstGeom prst="roundRect">
            <a:avLst>
              <a:gd fmla="val 8599" name="adj"/>
            </a:avLst>
          </a:prstGeom>
          <a:solidFill>
            <a:srgbClr val="CFE2F3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3" name="Google Shape;133;g37dcbb9c444_0_80"/>
          <p:cNvSpPr/>
          <p:nvPr/>
        </p:nvSpPr>
        <p:spPr>
          <a:xfrm>
            <a:off x="16984305" y="5598754"/>
            <a:ext cx="654600" cy="654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4" name="Google Shape;134;g37dcbb9c444_0_80"/>
          <p:cNvSpPr txBox="1"/>
          <p:nvPr/>
        </p:nvSpPr>
        <p:spPr>
          <a:xfrm>
            <a:off x="13878609" y="7284400"/>
            <a:ext cx="37962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-ES" sz="2100">
                <a:latin typeface="Open Sans"/>
                <a:ea typeface="Open Sans"/>
                <a:cs typeface="Open Sans"/>
                <a:sym typeface="Open Sans"/>
              </a:rPr>
              <a:t>Reportes Oficiales</a:t>
            </a:r>
            <a:endParaRPr sz="24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5" name="Google Shape;135;g37dcbb9c444_0_80"/>
          <p:cNvSpPr txBox="1"/>
          <p:nvPr/>
        </p:nvSpPr>
        <p:spPr>
          <a:xfrm>
            <a:off x="13878609" y="8045500"/>
            <a:ext cx="37962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Generar actas y fichas como la Ficha Cierre Final, de forma clara, transparente y ágil.</a:t>
            </a:r>
            <a:endParaRPr sz="2000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6" name="Google Shape;136;g37dcbb9c444_0_80"/>
          <p:cNvSpPr/>
          <p:nvPr/>
        </p:nvSpPr>
        <p:spPr>
          <a:xfrm>
            <a:off x="9341505" y="5446350"/>
            <a:ext cx="4102800" cy="4174200"/>
          </a:xfrm>
          <a:prstGeom prst="roundRect">
            <a:avLst>
              <a:gd fmla="val 8599" name="adj"/>
            </a:avLst>
          </a:prstGeom>
          <a:solidFill>
            <a:srgbClr val="F1C23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7" name="Google Shape;137;g37dcbb9c444_0_80"/>
          <p:cNvSpPr/>
          <p:nvPr/>
        </p:nvSpPr>
        <p:spPr>
          <a:xfrm>
            <a:off x="12646405" y="5598754"/>
            <a:ext cx="654600" cy="6546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138" name="Google Shape;138;g37dcbb9c444_0_80"/>
          <p:cNvSpPr txBox="1"/>
          <p:nvPr/>
        </p:nvSpPr>
        <p:spPr>
          <a:xfrm>
            <a:off x="9494805" y="7284400"/>
            <a:ext cx="37962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s-ES" sz="2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Seguimiento en Terreno</a:t>
            </a:r>
            <a:endParaRPr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9" name="Google Shape;139;g37dcbb9c444_0_80"/>
          <p:cNvSpPr txBox="1"/>
          <p:nvPr/>
        </p:nvSpPr>
        <p:spPr>
          <a:xfrm>
            <a:off x="9494805" y="8045500"/>
            <a:ext cx="3796200" cy="10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s-ES" sz="2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Dar trazabilidad al estado de las observaciones y validación de reparaciones por parte de las familias.</a:t>
            </a:r>
            <a:endParaRPr sz="2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40" name="Google Shape;140;g37dcbb9c444_0_80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pic>
        <p:nvPicPr>
          <p:cNvPr id="141" name="Google Shape;141;g37dcbb9c444_0_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g37dcbb9c444_0_80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7dcbb9c444_0_346"/>
          <p:cNvSpPr txBox="1"/>
          <p:nvPr/>
        </p:nvSpPr>
        <p:spPr>
          <a:xfrm>
            <a:off x="17027500" y="96497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48" name="Google Shape;148;g37dcbb9c444_0_346"/>
          <p:cNvSpPr txBox="1"/>
          <p:nvPr/>
        </p:nvSpPr>
        <p:spPr>
          <a:xfrm>
            <a:off x="774500" y="375350"/>
            <a:ext cx="8235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b="0" i="0" sz="1800" u="none" cap="none" strike="noStrike">
              <a:solidFill>
                <a:schemeClr val="lt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49" name="Google Shape;149;g37dcbb9c444_0_346"/>
          <p:cNvSpPr/>
          <p:nvPr/>
        </p:nvSpPr>
        <p:spPr>
          <a:xfrm>
            <a:off x="410150" y="45240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37dcbb9c444_0_346"/>
          <p:cNvSpPr txBox="1"/>
          <p:nvPr/>
        </p:nvSpPr>
        <p:spPr>
          <a:xfrm>
            <a:off x="541650" y="1136700"/>
            <a:ext cx="6802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lang="es-ES" sz="5600">
                <a:latin typeface="Figtree"/>
                <a:ea typeface="Figtree"/>
                <a:cs typeface="Figtree"/>
                <a:sym typeface="Figtree"/>
              </a:rPr>
              <a:t>Impacto y beneficio</a:t>
            </a:r>
            <a:endParaRPr b="1" i="0" sz="5600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51" name="Google Shape;151;g37dcbb9c444_0_346"/>
          <p:cNvSpPr txBox="1"/>
          <p:nvPr/>
        </p:nvSpPr>
        <p:spPr>
          <a:xfrm>
            <a:off x="17027500" y="96497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52" name="Google Shape;152;g37dcbb9c444_0_346"/>
          <p:cNvSpPr/>
          <p:nvPr/>
        </p:nvSpPr>
        <p:spPr>
          <a:xfrm>
            <a:off x="774500" y="6301450"/>
            <a:ext cx="4638300" cy="3348300"/>
          </a:xfrm>
          <a:prstGeom prst="roundRect">
            <a:avLst>
              <a:gd fmla="val 9473" name="adj"/>
            </a:avLst>
          </a:prstGeom>
          <a:solidFill>
            <a:srgbClr val="FFFFFF"/>
          </a:solidFill>
          <a:ln cap="flat" cmpd="sng" w="19625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37dcbb9c444_0_346"/>
          <p:cNvSpPr/>
          <p:nvPr/>
        </p:nvSpPr>
        <p:spPr>
          <a:xfrm>
            <a:off x="889427" y="6534299"/>
            <a:ext cx="4335000" cy="513600"/>
          </a:xfrm>
          <a:prstGeom prst="roundRect">
            <a:avLst>
              <a:gd fmla="val 50000" name="adj"/>
            </a:avLst>
          </a:prstGeom>
          <a:solidFill>
            <a:srgbClr val="F1C232"/>
          </a:solidFill>
          <a:ln>
            <a:noFill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37dcbb9c444_0_346"/>
          <p:cNvSpPr txBox="1"/>
          <p:nvPr/>
        </p:nvSpPr>
        <p:spPr>
          <a:xfrm>
            <a:off x="1595183" y="6584393"/>
            <a:ext cx="26271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48"/>
              <a:buFont typeface="Arial"/>
              <a:buNone/>
            </a:pPr>
            <a:r>
              <a:rPr b="1" lang="es-ES" sz="1848">
                <a:latin typeface="Figtree"/>
                <a:ea typeface="Figtree"/>
                <a:cs typeface="Figtree"/>
                <a:sym typeface="Figtree"/>
              </a:rPr>
              <a:t>Techo Chile</a:t>
            </a:r>
            <a:endParaRPr b="1" i="0" sz="1848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48"/>
              <a:buFont typeface="Arial"/>
              <a:buNone/>
            </a:pPr>
            <a:r>
              <a:t/>
            </a:r>
            <a:endParaRPr b="1" i="0" sz="1848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48"/>
              <a:buFont typeface="Arial"/>
              <a:buNone/>
            </a:pPr>
            <a:r>
              <a:t/>
            </a:r>
            <a:endParaRPr b="1" i="0" sz="1848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55" name="Google Shape;155;g37dcbb9c444_0_346"/>
          <p:cNvSpPr txBox="1"/>
          <p:nvPr/>
        </p:nvSpPr>
        <p:spPr>
          <a:xfrm>
            <a:off x="889425" y="7047850"/>
            <a:ext cx="4038600" cy="23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88375" lIns="188375" spcFirstLastPara="1" rIns="188375" wrap="square" tIns="188375">
            <a:spAutoFit/>
          </a:bodyPr>
          <a:lstStyle/>
          <a:p>
            <a:pPr indent="-346353" lvl="0" marL="457200" rtl="0" algn="just">
              <a:spcBef>
                <a:spcPts val="206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Optimiza la gestión interna.</a:t>
            </a:r>
            <a:br>
              <a:rPr lang="es-ES" sz="1854">
                <a:latin typeface="Figtree"/>
                <a:ea typeface="Figtree"/>
                <a:cs typeface="Figtree"/>
                <a:sym typeface="Figtree"/>
              </a:rPr>
            </a:br>
            <a:endParaRPr sz="1854">
              <a:latin typeface="Figtree"/>
              <a:ea typeface="Figtree"/>
              <a:cs typeface="Figtree"/>
              <a:sym typeface="Figtree"/>
            </a:endParaRPr>
          </a:p>
          <a:p>
            <a:pPr indent="-346353" lvl="0" marL="457200" rtl="0" algn="just">
              <a:spcBef>
                <a:spcPts val="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Centraliza la información en un solo sistema.</a:t>
            </a:r>
            <a:br>
              <a:rPr lang="es-ES" sz="1854">
                <a:latin typeface="Figtree"/>
                <a:ea typeface="Figtree"/>
                <a:cs typeface="Figtree"/>
                <a:sym typeface="Figtree"/>
              </a:rPr>
            </a:br>
            <a:endParaRPr sz="1854">
              <a:latin typeface="Figtree"/>
              <a:ea typeface="Figtree"/>
              <a:cs typeface="Figtree"/>
              <a:sym typeface="Figtree"/>
            </a:endParaRPr>
          </a:p>
          <a:p>
            <a:pPr indent="-346353" lvl="0" marL="457200" rtl="0" algn="just">
              <a:spcBef>
                <a:spcPts val="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Ahorra tiempo y mejora la transparencia institucional.</a:t>
            </a:r>
            <a:endParaRPr sz="1854"/>
          </a:p>
        </p:txBody>
      </p:sp>
      <p:sp>
        <p:nvSpPr>
          <p:cNvPr id="156" name="Google Shape;156;g37dcbb9c444_0_346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g37dcbb9c444_0_3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37dcbb9c444_0_346"/>
          <p:cNvSpPr/>
          <p:nvPr/>
        </p:nvSpPr>
        <p:spPr>
          <a:xfrm>
            <a:off x="5666475" y="6301350"/>
            <a:ext cx="4638300" cy="3348300"/>
          </a:xfrm>
          <a:prstGeom prst="roundRect">
            <a:avLst>
              <a:gd fmla="val 9473" name="adj"/>
            </a:avLst>
          </a:prstGeom>
          <a:solidFill>
            <a:srgbClr val="FFFFFF"/>
          </a:solidFill>
          <a:ln cap="flat" cmpd="sng" w="19625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37dcbb9c444_0_346"/>
          <p:cNvSpPr/>
          <p:nvPr/>
        </p:nvSpPr>
        <p:spPr>
          <a:xfrm>
            <a:off x="5781402" y="6534299"/>
            <a:ext cx="4335000" cy="513600"/>
          </a:xfrm>
          <a:prstGeom prst="roundRect">
            <a:avLst>
              <a:gd fmla="val 50000" name="adj"/>
            </a:avLst>
          </a:prstGeom>
          <a:solidFill>
            <a:srgbClr val="FFD966"/>
          </a:solidFill>
          <a:ln>
            <a:noFill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37dcbb9c444_0_346"/>
          <p:cNvSpPr txBox="1"/>
          <p:nvPr/>
        </p:nvSpPr>
        <p:spPr>
          <a:xfrm>
            <a:off x="6487158" y="6584393"/>
            <a:ext cx="26271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8"/>
              <a:buFont typeface="Arial"/>
              <a:buNone/>
            </a:pPr>
            <a:r>
              <a:rPr b="1" lang="es-ES" sz="1848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Constructora/Serviu</a:t>
            </a:r>
            <a:endParaRPr b="1" i="0" sz="1948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61" name="Google Shape;161;g37dcbb9c444_0_346"/>
          <p:cNvSpPr txBox="1"/>
          <p:nvPr/>
        </p:nvSpPr>
        <p:spPr>
          <a:xfrm>
            <a:off x="5781400" y="7047850"/>
            <a:ext cx="4038600" cy="2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8375" lIns="188375" spcFirstLastPara="1" rIns="188375" wrap="square" tIns="188375">
            <a:spAutoFit/>
          </a:bodyPr>
          <a:lstStyle/>
          <a:p>
            <a:pPr indent="-346353" lvl="0" marL="457200" rtl="0" algn="just">
              <a:spcBef>
                <a:spcPts val="206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Acceden a información clara y actualizada de las observaciones, lo que facilita coordinar reparaciones y cumplir con los plazos establecidos por la normativa</a:t>
            </a:r>
            <a:endParaRPr sz="1854"/>
          </a:p>
        </p:txBody>
      </p:sp>
      <p:sp>
        <p:nvSpPr>
          <p:cNvPr id="162" name="Google Shape;162;g37dcbb9c444_0_346"/>
          <p:cNvSpPr/>
          <p:nvPr/>
        </p:nvSpPr>
        <p:spPr>
          <a:xfrm>
            <a:off x="10558450" y="6301350"/>
            <a:ext cx="4638300" cy="3348300"/>
          </a:xfrm>
          <a:prstGeom prst="roundRect">
            <a:avLst>
              <a:gd fmla="val 9473" name="adj"/>
            </a:avLst>
          </a:prstGeom>
          <a:solidFill>
            <a:srgbClr val="FFFFFF"/>
          </a:solidFill>
          <a:ln cap="flat" cmpd="sng" w="19625">
            <a:solidFill>
              <a:srgbClr val="BF9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37dcbb9c444_0_346"/>
          <p:cNvSpPr/>
          <p:nvPr/>
        </p:nvSpPr>
        <p:spPr>
          <a:xfrm>
            <a:off x="10673377" y="6534299"/>
            <a:ext cx="4335000" cy="513600"/>
          </a:xfrm>
          <a:prstGeom prst="roundRect">
            <a:avLst>
              <a:gd fmla="val 50000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188375" lIns="188375" spcFirstLastPara="1" rIns="188375" wrap="square" tIns="188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85"/>
              <a:buFont typeface="Arial"/>
              <a:buNone/>
            </a:pPr>
            <a:r>
              <a:t/>
            </a:r>
            <a:endParaRPr b="0" i="0" sz="2884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37dcbb9c444_0_346"/>
          <p:cNvSpPr txBox="1"/>
          <p:nvPr/>
        </p:nvSpPr>
        <p:spPr>
          <a:xfrm>
            <a:off x="11379133" y="6584393"/>
            <a:ext cx="26271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559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8"/>
              <a:buFont typeface="Arial"/>
              <a:buNone/>
            </a:pPr>
            <a:r>
              <a:rPr b="1" lang="es-ES" sz="1848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Familias beneficiarias</a:t>
            </a:r>
            <a:endParaRPr b="1" sz="1848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48"/>
              <a:buFont typeface="Arial"/>
              <a:buNone/>
            </a:pPr>
            <a:r>
              <a:t/>
            </a:r>
            <a:endParaRPr b="1" sz="1948"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65" name="Google Shape;165;g37dcbb9c444_0_346"/>
          <p:cNvSpPr txBox="1"/>
          <p:nvPr/>
        </p:nvSpPr>
        <p:spPr>
          <a:xfrm>
            <a:off x="10673375" y="7047850"/>
            <a:ext cx="4038600" cy="20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88375" lIns="188375" spcFirstLastPara="1" rIns="188375" wrap="square" tIns="188375">
            <a:spAutoFit/>
          </a:bodyPr>
          <a:lstStyle/>
          <a:p>
            <a:pPr indent="-346353" lvl="0" marL="457200" rtl="0" algn="just">
              <a:spcBef>
                <a:spcPts val="2060"/>
              </a:spcBef>
              <a:spcAft>
                <a:spcPts val="0"/>
              </a:spcAft>
              <a:buSzPts val="1854"/>
              <a:buFont typeface="Figtree"/>
              <a:buChar char="●"/>
            </a:pPr>
            <a:r>
              <a:rPr lang="es-ES" sz="1854">
                <a:latin typeface="Figtree"/>
                <a:ea typeface="Figtree"/>
                <a:cs typeface="Figtree"/>
                <a:sym typeface="Figtree"/>
              </a:rPr>
              <a:t>Reciben un proceso más ordenado y transparente, con seguimiento de sus observaciones y mayor confianza en la entrega de sus viviendas</a:t>
            </a:r>
            <a:endParaRPr sz="1854"/>
          </a:p>
        </p:txBody>
      </p:sp>
      <p:sp>
        <p:nvSpPr>
          <p:cNvPr id="166" name="Google Shape;166;g37dcbb9c444_0_346"/>
          <p:cNvSpPr txBox="1"/>
          <p:nvPr/>
        </p:nvSpPr>
        <p:spPr>
          <a:xfrm>
            <a:off x="889425" y="3327075"/>
            <a:ext cx="12759300" cy="16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gtree Medium"/>
              <a:buChar char="●"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Centralización de la información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gtree Medium"/>
              <a:buChar char="●"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Eficiencia operativa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gtree Medium"/>
              <a:buChar char="●"/>
            </a:pPr>
            <a:r>
              <a:rPr lang="es-ES" sz="2800">
                <a:latin typeface="Figtree Medium"/>
                <a:ea typeface="Figtree Medium"/>
                <a:cs typeface="Figtree Medium"/>
                <a:sym typeface="Figtree Medium"/>
              </a:rPr>
              <a:t>Fortalecimiento institucional</a:t>
            </a:r>
            <a:endParaRPr sz="28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67" name="Google Shape;167;g37dcbb9c444_0_346"/>
          <p:cNvSpPr txBox="1"/>
          <p:nvPr/>
        </p:nvSpPr>
        <p:spPr>
          <a:xfrm>
            <a:off x="889425" y="5504813"/>
            <a:ext cx="127593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lt1"/>
                </a:solidFill>
                <a:highlight>
                  <a:srgbClr val="BF9000"/>
                </a:highlight>
                <a:latin typeface="Figtree"/>
                <a:ea typeface="Figtree"/>
                <a:cs typeface="Figtree"/>
                <a:sym typeface="Figtree"/>
              </a:rPr>
              <a:t>Impacto</a:t>
            </a:r>
            <a:endParaRPr b="1" sz="2800">
              <a:solidFill>
                <a:schemeClr val="lt1"/>
              </a:solidFill>
              <a:highlight>
                <a:srgbClr val="BF9000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68" name="Google Shape;168;g37dcbb9c444_0_346"/>
          <p:cNvSpPr txBox="1"/>
          <p:nvPr/>
        </p:nvSpPr>
        <p:spPr>
          <a:xfrm>
            <a:off x="889425" y="2509975"/>
            <a:ext cx="127593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800">
                <a:solidFill>
                  <a:schemeClr val="lt1"/>
                </a:solidFill>
                <a:highlight>
                  <a:srgbClr val="BF9000"/>
                </a:highlight>
                <a:latin typeface="Figtree"/>
                <a:ea typeface="Figtree"/>
                <a:cs typeface="Figtree"/>
                <a:sym typeface="Figtree"/>
              </a:rPr>
              <a:t>Beneficio</a:t>
            </a:r>
            <a:endParaRPr b="1" sz="2800">
              <a:solidFill>
                <a:schemeClr val="lt1"/>
              </a:solidFill>
              <a:highlight>
                <a:srgbClr val="BF9000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7dcbb9c444_0_463"/>
          <p:cNvSpPr/>
          <p:nvPr/>
        </p:nvSpPr>
        <p:spPr>
          <a:xfrm>
            <a:off x="541650" y="5001025"/>
            <a:ext cx="7524000" cy="44697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DBF2A8"/>
              </a:gs>
              <a:gs pos="100000">
                <a:srgbClr val="41E39C"/>
              </a:gs>
            </a:gsLst>
            <a:lin ang="13500032" scaled="0"/>
          </a:gradFill>
          <a:ln>
            <a:noFill/>
          </a:ln>
          <a:effectLst>
            <a:outerShdw blurRad="114300" rotWithShape="0" algn="bl" dir="5400000" dist="38100">
              <a:srgbClr val="000000">
                <a:alpha val="9800"/>
              </a:srgb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37dcbb9c444_0_463"/>
          <p:cNvSpPr txBox="1"/>
          <p:nvPr/>
        </p:nvSpPr>
        <p:spPr>
          <a:xfrm>
            <a:off x="737400" y="428900"/>
            <a:ext cx="5870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b="0" i="0" sz="1800" u="none" cap="none" strike="noStrike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75" name="Google Shape;175;g37dcbb9c444_0_463"/>
          <p:cNvSpPr/>
          <p:nvPr/>
        </p:nvSpPr>
        <p:spPr>
          <a:xfrm>
            <a:off x="373050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37dcbb9c444_0_463"/>
          <p:cNvSpPr txBox="1"/>
          <p:nvPr/>
        </p:nvSpPr>
        <p:spPr>
          <a:xfrm>
            <a:off x="2372850" y="3981288"/>
            <a:ext cx="31206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s-ES" sz="3200">
                <a:latin typeface="Figtree"/>
                <a:ea typeface="Figtree"/>
                <a:cs typeface="Figtree"/>
                <a:sym typeface="Figtree"/>
              </a:rPr>
              <a:t>Estado Actual</a:t>
            </a:r>
            <a:endParaRPr b="1" i="0" sz="3400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77" name="Google Shape;177;g37dcbb9c444_0_463"/>
          <p:cNvSpPr txBox="1"/>
          <p:nvPr/>
        </p:nvSpPr>
        <p:spPr>
          <a:xfrm>
            <a:off x="541650" y="1534777"/>
            <a:ext cx="9176400" cy="22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i="1" lang="es-ES" sz="5600">
                <a:solidFill>
                  <a:srgbClr val="111111"/>
                </a:solidFill>
                <a:highlight>
                  <a:srgbClr val="93C47D"/>
                </a:highlight>
                <a:latin typeface="Figtree"/>
                <a:ea typeface="Figtree"/>
                <a:cs typeface="Figtree"/>
                <a:sym typeface="Figtree"/>
              </a:rPr>
              <a:t>Resultados </a:t>
            </a:r>
            <a:r>
              <a:rPr b="1" i="1" lang="es-ES" sz="5600">
                <a:solidFill>
                  <a:srgbClr val="111111"/>
                </a:solidFill>
                <a:latin typeface="Figtree"/>
                <a:ea typeface="Figtree"/>
                <a:cs typeface="Figtree"/>
                <a:sym typeface="Figtree"/>
              </a:rPr>
              <a:t>esperados / Situación actual</a:t>
            </a:r>
            <a:endParaRPr b="1" i="1" sz="5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78" name="Google Shape;178;g37dcbb9c444_0_463"/>
          <p:cNvSpPr txBox="1"/>
          <p:nvPr/>
        </p:nvSpPr>
        <p:spPr>
          <a:xfrm>
            <a:off x="826350" y="5596617"/>
            <a:ext cx="6954600" cy="3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El proyecto se encuentra en la fase de levantamiento de requerimientos y diseño inicial. Ya se han identificado los módulos principales: 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Medium"/>
              <a:buChar char="●"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Registro de observaciones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Medium"/>
              <a:buChar char="●"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Seguimiento en terreno 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-3810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Figtree Medium"/>
              <a:buChar char="●"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Reportes oficiales.</a:t>
            </a:r>
            <a:endParaRPr b="0" i="0" sz="3600" u="none" cap="none" strike="noStrike">
              <a:solidFill>
                <a:srgbClr val="000000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79" name="Google Shape;179;g37dcbb9c444_0_463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80" name="Google Shape;180;g37dcbb9c444_0_463"/>
          <p:cNvSpPr txBox="1"/>
          <p:nvPr/>
        </p:nvSpPr>
        <p:spPr>
          <a:xfrm>
            <a:off x="397100" y="9731150"/>
            <a:ext cx="1334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1200" u="none" cap="none" strike="noStrike">
                <a:solidFill>
                  <a:srgbClr val="999999"/>
                </a:solidFill>
                <a:latin typeface="Figtree"/>
                <a:ea typeface="Figtree"/>
                <a:cs typeface="Figtree"/>
                <a:sym typeface="Figtree"/>
              </a:rPr>
              <a:t>V 0.1 - 2025</a:t>
            </a:r>
            <a:endParaRPr b="1" i="0" sz="1200" u="none" cap="none" strike="noStrike">
              <a:solidFill>
                <a:srgbClr val="999999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81" name="Google Shape;181;g37dcbb9c444_0_463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g37dcbb9c444_0_4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37dcbb9c444_0_463"/>
          <p:cNvSpPr txBox="1"/>
          <p:nvPr/>
        </p:nvSpPr>
        <p:spPr>
          <a:xfrm>
            <a:off x="12004375" y="1737000"/>
            <a:ext cx="453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s-ES" sz="3200">
                <a:latin typeface="Figtree"/>
                <a:ea typeface="Figtree"/>
                <a:cs typeface="Figtree"/>
                <a:sym typeface="Figtree"/>
              </a:rPr>
              <a:t>Resultados </a:t>
            </a:r>
            <a:r>
              <a:rPr b="1" lang="es-ES" sz="3200">
                <a:latin typeface="Figtree"/>
                <a:ea typeface="Figtree"/>
                <a:cs typeface="Figtree"/>
                <a:sym typeface="Figtree"/>
              </a:rPr>
              <a:t>esperados</a:t>
            </a:r>
            <a:endParaRPr b="1" i="0" sz="3400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84" name="Google Shape;184;g37dcbb9c444_0_463"/>
          <p:cNvSpPr/>
          <p:nvPr/>
        </p:nvSpPr>
        <p:spPr>
          <a:xfrm>
            <a:off x="11272900" y="2537100"/>
            <a:ext cx="5870400" cy="73998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>
            <a:noFill/>
          </a:ln>
          <a:effectLst>
            <a:outerShdw blurRad="114300" rotWithShape="0" algn="bl" dir="5400000" dist="38100">
              <a:srgbClr val="000000">
                <a:alpha val="9800"/>
              </a:srgbClr>
            </a:outerShdw>
          </a:effectLst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37dcbb9c444_0_463"/>
          <p:cNvSpPr txBox="1"/>
          <p:nvPr/>
        </p:nvSpPr>
        <p:spPr>
          <a:xfrm>
            <a:off x="12004375" y="3083025"/>
            <a:ext cx="4530300" cy="6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000">
                <a:solidFill>
                  <a:schemeClr val="dk1"/>
                </a:solidFill>
              </a:rPr>
              <a:t>R</a:t>
            </a:r>
            <a:r>
              <a:rPr b="1" lang="es-ES" sz="2100">
                <a:solidFill>
                  <a:schemeClr val="dk1"/>
                </a:solidFill>
              </a:rPr>
              <a:t>egistrar y actualizar observaciones</a:t>
            </a:r>
            <a:r>
              <a:rPr lang="es-ES" sz="2100">
                <a:solidFill>
                  <a:schemeClr val="dk1"/>
                </a:solidFill>
              </a:rPr>
              <a:t> de cada vivienda dentro del plazo de 120 días definido por la normativa.</a:t>
            </a:r>
            <a:br>
              <a:rPr lang="es-ES" sz="2100">
                <a:solidFill>
                  <a:schemeClr val="dk1"/>
                </a:solidFill>
              </a:rPr>
            </a:br>
            <a:endParaRPr sz="21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100">
                <a:solidFill>
                  <a:schemeClr val="dk1"/>
                </a:solidFill>
              </a:rPr>
              <a:t>Mantener trazabilidad completa</a:t>
            </a:r>
            <a:r>
              <a:rPr lang="es-ES" sz="2100">
                <a:solidFill>
                  <a:schemeClr val="dk1"/>
                </a:solidFill>
              </a:rPr>
              <a:t> de cada caso: qué falta por reparar, quién revisó la solicitud, cuándo se verificó el avance y en qué fecha se solucionó.</a:t>
            </a:r>
            <a:br>
              <a:rPr lang="es-ES" sz="2100">
                <a:solidFill>
                  <a:schemeClr val="dk1"/>
                </a:solidFill>
              </a:rPr>
            </a:br>
            <a:endParaRPr sz="21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100">
                <a:solidFill>
                  <a:schemeClr val="dk1"/>
                </a:solidFill>
              </a:rPr>
              <a:t>Almacenar datos de cada vivienda</a:t>
            </a:r>
            <a:r>
              <a:rPr lang="es-ES" sz="2100">
                <a:solidFill>
                  <a:schemeClr val="dk1"/>
                </a:solidFill>
              </a:rPr>
              <a:t> de forma organizada y accesible.</a:t>
            </a:r>
            <a:br>
              <a:rPr lang="es-ES" sz="2100">
                <a:solidFill>
                  <a:schemeClr val="dk1"/>
                </a:solidFill>
              </a:rPr>
            </a:br>
            <a:endParaRPr sz="21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2100">
                <a:solidFill>
                  <a:schemeClr val="dk1"/>
                </a:solidFill>
              </a:rPr>
              <a:t>Generar reportes automáticos y estadísticas</a:t>
            </a:r>
            <a:r>
              <a:rPr lang="es-ES" sz="2100">
                <a:solidFill>
                  <a:schemeClr val="dk1"/>
                </a:solidFill>
              </a:rPr>
              <a:t>, como el promedio de tiempo que se tarda en tomar y resolver un incidente, permitiendo medir la eficiencia del proceso.</a:t>
            </a:r>
            <a:endParaRPr sz="2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g37dcbb9c444_0_527" title="Group 987902.png"/>
          <p:cNvPicPr preferRelativeResize="0"/>
          <p:nvPr/>
        </p:nvPicPr>
        <p:blipFill rotWithShape="1">
          <a:blip r:embed="rId3">
            <a:alphaModFix amt="56000"/>
          </a:blip>
          <a:srcRect b="0" l="0" r="0" t="0"/>
          <a:stretch/>
        </p:blipFill>
        <p:spPr>
          <a:xfrm>
            <a:off x="10782425" y="6667500"/>
            <a:ext cx="4174201" cy="213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37dcbb9c444_0_527" title="Group 987901.png"/>
          <p:cNvPicPr preferRelativeResize="0"/>
          <p:nvPr/>
        </p:nvPicPr>
        <p:blipFill rotWithShape="1">
          <a:blip r:embed="rId4">
            <a:alphaModFix amt="56000"/>
          </a:blip>
          <a:srcRect b="0" l="0" r="0" t="0"/>
          <a:stretch/>
        </p:blipFill>
        <p:spPr>
          <a:xfrm>
            <a:off x="6414275" y="6667500"/>
            <a:ext cx="4174201" cy="213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g37dcbb9c444_0_527" title="Group 987900.png"/>
          <p:cNvPicPr preferRelativeResize="0"/>
          <p:nvPr/>
        </p:nvPicPr>
        <p:blipFill rotWithShape="1">
          <a:blip r:embed="rId5">
            <a:alphaModFix amt="56000"/>
          </a:blip>
          <a:srcRect b="0" l="0" r="0" t="0"/>
          <a:stretch/>
        </p:blipFill>
        <p:spPr>
          <a:xfrm>
            <a:off x="2038925" y="6840675"/>
            <a:ext cx="4181399" cy="196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37dcbb9c444_0_527" title="Rectangle 3464622.pn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048496" y="6156900"/>
            <a:ext cx="4171798" cy="2645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37dcbb9c444_0_527" title="Rectangle 3464622.pn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16050" y="6321125"/>
            <a:ext cx="4171801" cy="248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37dcbb9c444_0_527" title="Rectangle 3464622.pn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783622" y="6156900"/>
            <a:ext cx="4171798" cy="264531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2999"/>
              </a:srgbClr>
            </a:outerShdw>
          </a:effectLst>
        </p:spPr>
      </p:pic>
      <p:sp>
        <p:nvSpPr>
          <p:cNvPr id="196" name="Google Shape;196;g37dcbb9c444_0_527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97" name="Google Shape;197;g37dcbb9c444_0_527"/>
          <p:cNvSpPr txBox="1"/>
          <p:nvPr/>
        </p:nvSpPr>
        <p:spPr>
          <a:xfrm>
            <a:off x="737400" y="428900"/>
            <a:ext cx="5870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b="0" i="0" sz="1600" u="none" cap="none" strike="noStrike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198" name="Google Shape;198;g37dcbb9c444_0_527"/>
          <p:cNvSpPr/>
          <p:nvPr/>
        </p:nvSpPr>
        <p:spPr>
          <a:xfrm>
            <a:off x="373050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g37dcbb9c444_0_527"/>
          <p:cNvSpPr txBox="1"/>
          <p:nvPr/>
        </p:nvSpPr>
        <p:spPr>
          <a:xfrm>
            <a:off x="2038900" y="1366700"/>
            <a:ext cx="12649800" cy="11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lang="es-ES" sz="5600">
                <a:latin typeface="Figtree"/>
                <a:ea typeface="Figtree"/>
                <a:cs typeface="Figtree"/>
                <a:sym typeface="Figtree"/>
              </a:rPr>
              <a:t>Modelo de sustentabilidad</a:t>
            </a:r>
            <a:endParaRPr b="1" i="0" sz="5600" u="none" cap="none" strike="noStrike">
              <a:solidFill>
                <a:srgbClr val="000000"/>
              </a:solidFill>
              <a:highlight>
                <a:schemeClr val="dk2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0" name="Google Shape;200;g37dcbb9c444_0_527"/>
          <p:cNvSpPr txBox="1"/>
          <p:nvPr/>
        </p:nvSpPr>
        <p:spPr>
          <a:xfrm>
            <a:off x="2040675" y="7200254"/>
            <a:ext cx="4181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s-ES" sz="2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Transición digital</a:t>
            </a:r>
            <a:endParaRPr b="1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1" name="Google Shape;201;g37dcbb9c444_0_527"/>
          <p:cNvSpPr txBox="1"/>
          <p:nvPr/>
        </p:nvSpPr>
        <p:spPr>
          <a:xfrm>
            <a:off x="2040650" y="7876304"/>
            <a:ext cx="4181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Reemplazo del uso de Excel por una plataforma web centralizada.</a:t>
            </a:r>
            <a:endParaRPr i="0" sz="22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2" name="Google Shape;202;g37dcbb9c444_0_527"/>
          <p:cNvSpPr txBox="1"/>
          <p:nvPr/>
        </p:nvSpPr>
        <p:spPr>
          <a:xfrm>
            <a:off x="6410650" y="7200254"/>
            <a:ext cx="4181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s-ES" sz="2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Producto mínimo viable</a:t>
            </a:r>
            <a:endParaRPr b="0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3" name="Google Shape;203;g37dcbb9c444_0_527"/>
          <p:cNvSpPr txBox="1"/>
          <p:nvPr/>
        </p:nvSpPr>
        <p:spPr>
          <a:xfrm>
            <a:off x="6410650" y="7723600"/>
            <a:ext cx="4181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>
                <a:solidFill>
                  <a:schemeClr val="lt1"/>
                </a:solidFill>
                <a:latin typeface="Figtree Medium"/>
                <a:ea typeface="Figtree Medium"/>
                <a:cs typeface="Figtree Medium"/>
                <a:sym typeface="Figtree Medium"/>
              </a:rPr>
              <a:t>Base para detectar mejoras y nuevas necesidades de TECHO Chile</a:t>
            </a:r>
            <a:endParaRPr b="0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4" name="Google Shape;204;g37dcbb9c444_0_527"/>
          <p:cNvSpPr txBox="1"/>
          <p:nvPr/>
        </p:nvSpPr>
        <p:spPr>
          <a:xfrm>
            <a:off x="10780626" y="7282366"/>
            <a:ext cx="41814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lang="es-ES" sz="2200">
                <a:solidFill>
                  <a:schemeClr val="lt1"/>
                </a:solidFill>
                <a:latin typeface="Figtree"/>
                <a:ea typeface="Figtree"/>
                <a:cs typeface="Figtree"/>
                <a:sym typeface="Figtree"/>
              </a:rPr>
              <a:t>Continuidad y soporte:</a:t>
            </a:r>
            <a:endParaRPr b="0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5" name="Google Shape;205;g37dcbb9c444_0_527"/>
          <p:cNvSpPr txBox="1"/>
          <p:nvPr/>
        </p:nvSpPr>
        <p:spPr>
          <a:xfrm>
            <a:off x="10780650" y="7723598"/>
            <a:ext cx="41814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ES" sz="2000">
                <a:solidFill>
                  <a:schemeClr val="lt1"/>
                </a:solidFill>
                <a:latin typeface="Figtree Medium"/>
                <a:ea typeface="Figtree Medium"/>
                <a:cs typeface="Figtree Medium"/>
                <a:sym typeface="Figtree Medium"/>
              </a:rPr>
              <a:t>Posibilidad de escalar funciones y ofrecer mantenimiento anual.</a:t>
            </a:r>
            <a:endParaRPr b="0" i="0" sz="2000" u="none" cap="none" strike="noStrike">
              <a:solidFill>
                <a:schemeClr val="lt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6" name="Google Shape;206;g37dcbb9c444_0_527"/>
          <p:cNvSpPr txBox="1"/>
          <p:nvPr/>
        </p:nvSpPr>
        <p:spPr>
          <a:xfrm>
            <a:off x="397100" y="9731150"/>
            <a:ext cx="1334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ES" sz="1200" u="none" cap="none" strike="noStrike">
                <a:solidFill>
                  <a:srgbClr val="666666"/>
                </a:solidFill>
                <a:latin typeface="Figtree"/>
                <a:ea typeface="Figtree"/>
                <a:cs typeface="Figtree"/>
                <a:sym typeface="Figtree"/>
              </a:rPr>
              <a:t>V 0.1 - 2025</a:t>
            </a:r>
            <a:endParaRPr b="1" i="0" sz="1200" u="none" cap="none" strike="noStrike">
              <a:solidFill>
                <a:srgbClr val="66666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07" name="Google Shape;207;g37dcbb9c444_0_527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8" name="Google Shape;208;g37dcbb9c444_0_5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37dcbb9c444_0_527"/>
          <p:cNvSpPr txBox="1"/>
          <p:nvPr/>
        </p:nvSpPr>
        <p:spPr>
          <a:xfrm>
            <a:off x="1984150" y="3085456"/>
            <a:ext cx="12759300" cy="24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latin typeface="Figtree Medium"/>
                <a:ea typeface="Figtree Medium"/>
                <a:cs typeface="Figtree Medium"/>
                <a:sym typeface="Figtree Medium"/>
              </a:rPr>
              <a:t>El proyecto puede mantenerse en el tiempo porque responde a una necesidad real de TECHO Chile. 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Una vez implementado el sistema inicial, TECHO Chile podrá identi</a:t>
            </a:r>
            <a:r>
              <a:rPr lang="es-ES" sz="2400">
                <a:solidFill>
                  <a:schemeClr val="dk1"/>
                </a:solidFill>
              </a:rPr>
              <a:t>ficar con mayor claridad nuevas necesidades y mejoras, lo que abre la posibilidad de dar continuidad al proyecto con </a:t>
            </a:r>
            <a:r>
              <a:rPr b="1" lang="es-ES" sz="2400">
                <a:solidFill>
                  <a:schemeClr val="dk1"/>
                </a:solidFill>
              </a:rPr>
              <a:t>desarrollo de nuevas funcionalidades</a:t>
            </a:r>
            <a:r>
              <a:rPr lang="es-ES" sz="2400">
                <a:solidFill>
                  <a:schemeClr val="dk1"/>
                </a:solidFill>
              </a:rPr>
              <a:t> y </a:t>
            </a:r>
            <a:r>
              <a:rPr b="1" lang="es-ES" sz="2400">
                <a:solidFill>
                  <a:schemeClr val="dk1"/>
                </a:solidFill>
              </a:rPr>
              <a:t>mejoras escalables</a:t>
            </a:r>
            <a:r>
              <a:rPr lang="es-ES" sz="2400">
                <a:solidFill>
                  <a:schemeClr val="dk1"/>
                </a:solidFill>
              </a:rPr>
              <a:t>.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210" name="Google Shape;210;g37dcbb9c444_0_527"/>
          <p:cNvSpPr txBox="1"/>
          <p:nvPr/>
        </p:nvSpPr>
        <p:spPr>
          <a:xfrm>
            <a:off x="6217450" y="5362225"/>
            <a:ext cx="4569000" cy="5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lang="es-ES" sz="2400">
                <a:highlight>
                  <a:srgbClr val="FFF2CC"/>
                </a:highlight>
                <a:latin typeface="Figtree"/>
                <a:ea typeface="Figtree"/>
                <a:cs typeface="Figtree"/>
                <a:sym typeface="Figtree"/>
              </a:rPr>
              <a:t>Modelo de sustentabilidad</a:t>
            </a:r>
            <a:endParaRPr b="1" i="0" sz="2400" u="none" cap="none" strike="noStrike">
              <a:solidFill>
                <a:srgbClr val="000000"/>
              </a:solidFill>
              <a:highlight>
                <a:srgbClr val="FFF2CC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7dcbb9c444_0_677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16" name="Google Shape;216;g37dcbb9c444_0_677"/>
          <p:cNvSpPr txBox="1"/>
          <p:nvPr/>
        </p:nvSpPr>
        <p:spPr>
          <a:xfrm>
            <a:off x="737400" y="428900"/>
            <a:ext cx="58704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17150" spcFirstLastPara="1" rIns="17150" wrap="square" tIns="1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ES" sz="16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Plataforma Digital para la Recepción y Gestión de Viviendas</a:t>
            </a:r>
            <a:endParaRPr b="0" i="0" sz="1600" u="none" cap="none" strike="noStrike">
              <a:solidFill>
                <a:schemeClr val="dk1"/>
              </a:solidFill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sp>
        <p:nvSpPr>
          <p:cNvPr id="217" name="Google Shape;217;g37dcbb9c444_0_677"/>
          <p:cNvSpPr/>
          <p:nvPr/>
        </p:nvSpPr>
        <p:spPr>
          <a:xfrm>
            <a:off x="373050" y="505950"/>
            <a:ext cx="168600" cy="16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37dcbb9c444_0_677"/>
          <p:cNvSpPr txBox="1"/>
          <p:nvPr/>
        </p:nvSpPr>
        <p:spPr>
          <a:xfrm>
            <a:off x="5426338" y="1366700"/>
            <a:ext cx="7428300" cy="11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b="1" lang="es-ES" sz="5600">
                <a:latin typeface="Figtree"/>
                <a:ea typeface="Figtree"/>
                <a:cs typeface="Figtree"/>
                <a:sym typeface="Figtree"/>
              </a:rPr>
              <a:t>Modelo de Negocio</a:t>
            </a:r>
            <a:endParaRPr b="1" i="0" sz="5600" u="none" cap="none" strike="noStrike">
              <a:solidFill>
                <a:srgbClr val="000000"/>
              </a:solidFill>
              <a:highlight>
                <a:schemeClr val="dk2"/>
              </a:highlight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19" name="Google Shape;219;g37dcbb9c444_0_677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g37dcbb9c444_0_6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97598" y="340100"/>
            <a:ext cx="2293290" cy="51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37dcbb9c444_0_6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6925" y="2495000"/>
            <a:ext cx="12649799" cy="7341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7dcbb9c444_0_701"/>
          <p:cNvSpPr txBox="1"/>
          <p:nvPr/>
        </p:nvSpPr>
        <p:spPr>
          <a:xfrm>
            <a:off x="4294125" y="487175"/>
            <a:ext cx="99645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Metodología y equipo de trabajo</a:t>
            </a:r>
            <a:endParaRPr b="1" sz="5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27" name="Google Shape;227;g37dcbb9c444_0_701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rgbClr val="B7B7B7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rgbClr val="B7B7B7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28" name="Google Shape;228;g37dcbb9c444_0_701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29" name="Google Shape;229;g37dcbb9c444_0_701"/>
          <p:cNvSpPr/>
          <p:nvPr/>
        </p:nvSpPr>
        <p:spPr>
          <a:xfrm>
            <a:off x="12421900" y="3910075"/>
            <a:ext cx="4721400" cy="1184100"/>
          </a:xfrm>
          <a:prstGeom prst="roundRect">
            <a:avLst>
              <a:gd fmla="val 11730" name="adj"/>
            </a:avLst>
          </a:prstGeom>
          <a:solidFill>
            <a:srgbClr val="FFF2CC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37dcbb9c444_0_701"/>
          <p:cNvSpPr/>
          <p:nvPr/>
        </p:nvSpPr>
        <p:spPr>
          <a:xfrm>
            <a:off x="12421900" y="6623175"/>
            <a:ext cx="4721400" cy="1184100"/>
          </a:xfrm>
          <a:prstGeom prst="roundRect">
            <a:avLst>
              <a:gd fmla="val 11730" name="adj"/>
            </a:avLst>
          </a:prstGeom>
          <a:solidFill>
            <a:srgbClr val="FFD966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37dcbb9c444_0_701"/>
          <p:cNvSpPr/>
          <p:nvPr/>
        </p:nvSpPr>
        <p:spPr>
          <a:xfrm>
            <a:off x="12421900" y="5286225"/>
            <a:ext cx="4721400" cy="1184100"/>
          </a:xfrm>
          <a:prstGeom prst="roundRect">
            <a:avLst>
              <a:gd fmla="val 11730" name="adj"/>
            </a:avLst>
          </a:prstGeom>
          <a:solidFill>
            <a:srgbClr val="FFE599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37dcbb9c444_0_701"/>
          <p:cNvSpPr/>
          <p:nvPr/>
        </p:nvSpPr>
        <p:spPr>
          <a:xfrm>
            <a:off x="12421900" y="7999325"/>
            <a:ext cx="4721400" cy="1184100"/>
          </a:xfrm>
          <a:prstGeom prst="roundRect">
            <a:avLst>
              <a:gd fmla="val 11730" name="adj"/>
            </a:avLst>
          </a:prstGeom>
          <a:solidFill>
            <a:srgbClr val="F1C23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37dcbb9c444_0_701"/>
          <p:cNvSpPr txBox="1"/>
          <p:nvPr/>
        </p:nvSpPr>
        <p:spPr>
          <a:xfrm>
            <a:off x="12533900" y="39975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Sebastian Rebolledo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Lider de equipo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4" name="Google Shape;234;g37dcbb9c444_0_701"/>
          <p:cNvSpPr txBox="1"/>
          <p:nvPr/>
        </p:nvSpPr>
        <p:spPr>
          <a:xfrm>
            <a:off x="12652300" y="53201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Jaime Aravena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Desarrollador Backend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5" name="Google Shape;235;g37dcbb9c444_0_701"/>
          <p:cNvSpPr txBox="1"/>
          <p:nvPr/>
        </p:nvSpPr>
        <p:spPr>
          <a:xfrm>
            <a:off x="12652300" y="6659750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Yaritza Toro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Desarrollador Frontend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6" name="Google Shape;236;g37dcbb9c444_0_701"/>
          <p:cNvSpPr txBox="1"/>
          <p:nvPr/>
        </p:nvSpPr>
        <p:spPr>
          <a:xfrm>
            <a:off x="12652300" y="7906813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Rodrigo Faúndez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Administrador de BD</a:t>
            </a:r>
            <a:endParaRPr b="1" sz="24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37" name="Google Shape;237;g37dcbb9c444_0_701"/>
          <p:cNvSpPr txBox="1"/>
          <p:nvPr/>
        </p:nvSpPr>
        <p:spPr>
          <a:xfrm>
            <a:off x="296825" y="2815100"/>
            <a:ext cx="106344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Se utilizará </a:t>
            </a:r>
            <a:r>
              <a:rPr b="1" lang="es-ES" sz="3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Ágil con Kanban</a:t>
            </a:r>
            <a:r>
              <a:rPr lang="es-ES" sz="3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dividiendo las tareas en tableros visuales que permiten organizar prioridades, medir avances y trabajar de forma iterativa.</a:t>
            </a:r>
            <a:endParaRPr sz="3100">
              <a:latin typeface="Figtree Medium"/>
              <a:ea typeface="Figtree Medium"/>
              <a:cs typeface="Figtree Medium"/>
              <a:sym typeface="Figtree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pic>
        <p:nvPicPr>
          <p:cNvPr id="238" name="Google Shape;238;g37dcbb9c444_0_7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0609" y="340100"/>
            <a:ext cx="1500288" cy="3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37dcbb9c444_0_701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g37dcbb9c444_0_701"/>
          <p:cNvSpPr/>
          <p:nvPr/>
        </p:nvSpPr>
        <p:spPr>
          <a:xfrm>
            <a:off x="13119950" y="2533925"/>
            <a:ext cx="3088500" cy="10002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g37dcbb9c444_0_701"/>
          <p:cNvSpPr txBox="1"/>
          <p:nvPr/>
        </p:nvSpPr>
        <p:spPr>
          <a:xfrm>
            <a:off x="13914050" y="2694825"/>
            <a:ext cx="150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s-ES" sz="3200">
                <a:latin typeface="Figtree"/>
                <a:ea typeface="Figtree"/>
                <a:cs typeface="Figtree"/>
                <a:sym typeface="Figtree"/>
              </a:rPr>
              <a:t>Equipo</a:t>
            </a:r>
            <a:endParaRPr b="1" i="0" sz="3400" u="none" cap="none" strike="noStrike">
              <a:solidFill>
                <a:srgbClr val="000000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42" name="Google Shape;242;g37dcbb9c444_0_701"/>
          <p:cNvPicPr preferRelativeResize="0"/>
          <p:nvPr/>
        </p:nvPicPr>
        <p:blipFill rotWithShape="1">
          <a:blip r:embed="rId5">
            <a:alphaModFix/>
          </a:blip>
          <a:srcRect b="32720" l="0" r="0" t="26225"/>
          <a:stretch/>
        </p:blipFill>
        <p:spPr>
          <a:xfrm>
            <a:off x="1133775" y="1487375"/>
            <a:ext cx="5753475" cy="132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g37dcbb9c444_0_70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593350"/>
            <a:ext cx="10931226" cy="538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7dcbb9c444_0_604"/>
          <p:cNvSpPr txBox="1"/>
          <p:nvPr/>
        </p:nvSpPr>
        <p:spPr>
          <a:xfrm>
            <a:off x="2504575" y="6871075"/>
            <a:ext cx="7168800" cy="10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5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Desarrollo técnico</a:t>
            </a:r>
            <a:endParaRPr b="1" sz="5200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49" name="Google Shape;249;g37dcbb9c444_0_604"/>
          <p:cNvSpPr txBox="1"/>
          <p:nvPr/>
        </p:nvSpPr>
        <p:spPr>
          <a:xfrm>
            <a:off x="17143300" y="9731150"/>
            <a:ext cx="747600" cy="3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100" lIns="38100" spcFirstLastPara="1" rIns="38100" wrap="square" tIns="38100">
            <a:noAutofit/>
          </a:bodyPr>
          <a:lstStyle/>
          <a:p>
            <a:pPr indent="-101600" lvl="0" marL="30480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b="1" i="0" lang="es-ES" sz="1600" u="none" cap="none" strike="noStrike">
                <a:solidFill>
                  <a:srgbClr val="B7B7B7"/>
                </a:solidFill>
                <a:latin typeface="Figtree"/>
                <a:ea typeface="Figtree"/>
                <a:cs typeface="Figtree"/>
                <a:sym typeface="Figtree"/>
              </a:rPr>
              <a:t>‹#›</a:t>
            </a:fld>
            <a:endParaRPr b="1" i="0" sz="1600" u="none" cap="none" strike="noStrike">
              <a:solidFill>
                <a:srgbClr val="B7B7B7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0" name="Google Shape;250;g37dcbb9c444_0_604"/>
          <p:cNvSpPr/>
          <p:nvPr/>
        </p:nvSpPr>
        <p:spPr>
          <a:xfrm>
            <a:off x="0" y="10129300"/>
            <a:ext cx="18288000" cy="168600"/>
          </a:xfrm>
          <a:prstGeom prst="rect">
            <a:avLst/>
          </a:prstGeom>
          <a:gradFill>
            <a:gsLst>
              <a:gs pos="0">
                <a:srgbClr val="FFF6DB"/>
              </a:gs>
              <a:gs pos="100000">
                <a:srgbClr val="FAD15C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51" name="Google Shape;251;g37dcbb9c444_0_604"/>
          <p:cNvSpPr/>
          <p:nvPr/>
        </p:nvSpPr>
        <p:spPr>
          <a:xfrm>
            <a:off x="12421900" y="965975"/>
            <a:ext cx="4721400" cy="1000200"/>
          </a:xfrm>
          <a:prstGeom prst="roundRect">
            <a:avLst>
              <a:gd fmla="val 11730" name="adj"/>
            </a:avLst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37dcbb9c444_0_604"/>
          <p:cNvSpPr/>
          <p:nvPr/>
        </p:nvSpPr>
        <p:spPr>
          <a:xfrm>
            <a:off x="12421900" y="3679075"/>
            <a:ext cx="4721400" cy="1000200"/>
          </a:xfrm>
          <a:prstGeom prst="roundRect">
            <a:avLst>
              <a:gd fmla="val 11730" name="adj"/>
            </a:avLst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37dcbb9c444_0_604"/>
          <p:cNvSpPr/>
          <p:nvPr/>
        </p:nvSpPr>
        <p:spPr>
          <a:xfrm>
            <a:off x="12421900" y="2342125"/>
            <a:ext cx="4721400" cy="1000200"/>
          </a:xfrm>
          <a:prstGeom prst="roundRect">
            <a:avLst>
              <a:gd fmla="val 11730" name="adj"/>
            </a:avLst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37dcbb9c444_0_604"/>
          <p:cNvSpPr/>
          <p:nvPr/>
        </p:nvSpPr>
        <p:spPr>
          <a:xfrm>
            <a:off x="12421900" y="5055225"/>
            <a:ext cx="4721400" cy="1000200"/>
          </a:xfrm>
          <a:prstGeom prst="roundRect">
            <a:avLst>
              <a:gd fmla="val 11730" name="adj"/>
            </a:avLst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82850" lIns="182850" spcFirstLastPara="1" rIns="182850" wrap="square" tIns="1828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7dcbb9c444_0_604"/>
          <p:cNvSpPr txBox="1"/>
          <p:nvPr/>
        </p:nvSpPr>
        <p:spPr>
          <a:xfrm>
            <a:off x="12533900" y="10730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Python</a:t>
            </a:r>
            <a:endParaRPr b="1" i="0" sz="18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6" name="Google Shape;256;g37dcbb9c444_0_604"/>
          <p:cNvSpPr txBox="1"/>
          <p:nvPr/>
        </p:nvSpPr>
        <p:spPr>
          <a:xfrm>
            <a:off x="12652300" y="24533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Django</a:t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7" name="Google Shape;257;g37dcbb9c444_0_604"/>
          <p:cNvSpPr txBox="1"/>
          <p:nvPr/>
        </p:nvSpPr>
        <p:spPr>
          <a:xfrm>
            <a:off x="12652300" y="37861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Frontend</a:t>
            </a:r>
            <a:endParaRPr b="1" i="0" sz="18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258" name="Google Shape;258;g37dcbb9c444_0_604"/>
          <p:cNvSpPr txBox="1"/>
          <p:nvPr/>
        </p:nvSpPr>
        <p:spPr>
          <a:xfrm>
            <a:off x="12652300" y="5166475"/>
            <a:ext cx="4260600" cy="7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3550" lIns="173550" spcFirstLastPara="1" rIns="173550" wrap="square" tIns="173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s-ES" sz="24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Entorno (Git)</a:t>
            </a:r>
            <a:endParaRPr b="1" i="0" sz="1800" u="none" cap="none" strike="noStrike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11111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pic>
        <p:nvPicPr>
          <p:cNvPr id="259" name="Google Shape;259;g37dcbb9c444_0_6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7830"/>
            <a:ext cx="11793999" cy="5991694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g37dcbb9c444_0_604"/>
          <p:cNvSpPr txBox="1"/>
          <p:nvPr/>
        </p:nvSpPr>
        <p:spPr>
          <a:xfrm>
            <a:off x="2504575" y="7871274"/>
            <a:ext cx="12759300" cy="14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075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1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El proyecto se desarrolla en Python con el framework Django, que entrega seguridad y manejo de usuarios. La información se gestiona en SQL Server, mientras que el frontend usa HTML, Bootstrap y JavaScript para una interfaz simple. El trabajo colaborativo se organiza con GitHub y entornos virtuales para mantener orden y control.</a:t>
            </a:r>
            <a:endParaRPr sz="2400">
              <a:latin typeface="Figtree Medium"/>
              <a:ea typeface="Figtree Medium"/>
              <a:cs typeface="Figtree Medium"/>
              <a:sym typeface="Figtree Medium"/>
            </a:endParaRPr>
          </a:p>
        </p:txBody>
      </p:sp>
      <p:pic>
        <p:nvPicPr>
          <p:cNvPr id="261" name="Google Shape;261;g37dcbb9c444_0_6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90609" y="340100"/>
            <a:ext cx="1500288" cy="33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37dcbb9c444_0_604"/>
          <p:cNvSpPr/>
          <p:nvPr/>
        </p:nvSpPr>
        <p:spPr>
          <a:xfrm rot="-5400000">
            <a:off x="9026677" y="-9026488"/>
            <a:ext cx="227632" cy="18280987"/>
          </a:xfrm>
          <a:custGeom>
            <a:rect b="b" l="l" r="r" t="t"/>
            <a:pathLst>
              <a:path extrusionOk="0" h="5624919" w="587437">
                <a:moveTo>
                  <a:pt x="0" y="0"/>
                </a:moveTo>
                <a:lnTo>
                  <a:pt x="587437" y="0"/>
                </a:lnTo>
                <a:lnTo>
                  <a:pt x="587437" y="5624919"/>
                </a:lnTo>
                <a:lnTo>
                  <a:pt x="0" y="56249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21589" l="-1938599" r="-23024090" t="-3429"/>
            </a:stretch>
          </a:blip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Carla Manzano V.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0x010100E8AACEF6F2EFD24FA95B52027E89B974</vt:lpwstr>
  </property>
  <property fmtid="{D5CDD505-2E9C-101B-9397-08002B2CF9AE}" pid="3" name="MediaServiceImageTags">
    <vt:lpwstr/>
  </property>
</Properties>
</file>